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  <p:sldId id="264" r:id="rId9"/>
    <p:sldId id="268" r:id="rId10"/>
    <p:sldId id="269" r:id="rId11"/>
    <p:sldId id="265" r:id="rId12"/>
    <p:sldId id="263" r:id="rId13"/>
    <p:sldId id="270" r:id="rId14"/>
    <p:sldId id="262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8D646F-A191-4C45-BF79-0421D5392E5F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763289-664D-484E-9854-1F12D695C5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7BBF-29C0-4902-8873-221E88527A00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E863-F593-4B61-8459-2D08FE188B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14B8-91A8-47FB-B917-D87FB88F1AB3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E510-DA1E-4682-AF59-35DCA5D296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E453-02FC-408E-AD29-BBE79A52ACCA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8FD7-BD68-4CB8-A5E5-810A5DD74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853AC-4C5E-46A4-B9B5-30F0FC6F6AC0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9768-8F85-45CB-BAA2-87CBB246F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DD4C7-3504-4C57-A13D-ECFBD6549AE6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5059-75CC-4BE9-BCC0-0029B96D44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F1D8-B7F6-4CE8-9714-41099A59CFCF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A32F-0F3E-4D58-89A1-1FEB9FDEF1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8E87-DA64-4BF2-85E1-97CB1A4295F3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127A-5F25-43B8-A4A4-70F469FF95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B140-FBF3-433E-93A0-6109C94BFEE1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895C-8A96-4F6F-B7FF-66461FE84D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0784-BBFB-4D5C-9D55-9E4A190EBB4E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C2DF-E9CB-43C4-A19F-C5E98C0C56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534A-7B39-4D7F-BB43-4F944AF6F403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0581-AD1E-4D96-BF80-623F36D9C5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CD5F-42C2-48EA-82E6-DDFB99FBE8D1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7632C-3041-4F09-975A-9F2A300621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A19B66-B3C5-4705-9FB1-8A5A54319CB2}" type="datetimeFigureOut">
              <a:rPr lang="it-IT"/>
              <a:pPr>
                <a:defRPr/>
              </a:pPr>
              <a:t>02/07/2017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C0838-25F3-4CFB-AFE3-EA716235E3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23838"/>
            <a:ext cx="864235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Istituto Comprensivo statale "GUIDO MONACO”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Rassina</a:t>
            </a: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(AR)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Sezione SECONDARIA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Anno scolastico 2016/2017</a:t>
            </a:r>
            <a:endParaRPr lang="it-IT" sz="1600" dirty="0">
              <a:latin typeface="+mn-lt"/>
              <a:cs typeface="+mn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0825" y="2228850"/>
            <a:ext cx="86423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CLIL</a:t>
            </a:r>
            <a:endParaRPr lang="it-IT" sz="28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HISTORY OF ART IN ENGLISH</a:t>
            </a:r>
            <a:endParaRPr lang="it-IT" sz="3200" i="1" dirty="0">
              <a:latin typeface="+mn-lt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0825" y="5589588"/>
            <a:ext cx="86423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MARCO TOCCHI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classi coinvolte: 3A e 3B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2"/>
          <p:cNvSpPr txBox="1">
            <a:spLocks noChangeArrowheads="1"/>
          </p:cNvSpPr>
          <p:nvPr/>
        </p:nvSpPr>
        <p:spPr bwMode="auto">
          <a:xfrm>
            <a:off x="250825" y="549275"/>
            <a:ext cx="86423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10253F"/>
                </a:solidFill>
              </a:rPr>
              <a:t>ARTWORK ANALISYS (multiple choice)</a:t>
            </a:r>
          </a:p>
          <a:p>
            <a:endParaRPr lang="it-IT">
              <a:solidFill>
                <a:srgbClr val="10253F"/>
              </a:solidFill>
              <a:latin typeface="Calibri" pitchFamily="34" charset="0"/>
            </a:endParaRPr>
          </a:p>
          <a:p>
            <a:r>
              <a:rPr lang="en-US" sz="1600" b="1">
                <a:solidFill>
                  <a:srgbClr val="10253F"/>
                </a:solidFill>
                <a:latin typeface="Calibri" pitchFamily="34" charset="0"/>
              </a:rPr>
              <a:t>SUBJECT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HISTORIC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DAILY LIFE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SIMBOLIC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ABSTRACT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>
                <a:solidFill>
                  <a:srgbClr val="10253F"/>
                </a:solidFill>
              </a:rPr>
              <a:t> 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 b="1">
                <a:solidFill>
                  <a:srgbClr val="10253F"/>
                </a:solidFill>
              </a:rPr>
              <a:t>COLOUR'S USE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PURE COLOURS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CHIAROSCURO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MONOCHROME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WARM	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COLD 	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COMPLEMETARY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ANALOGOUS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NATURALISTIC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SIMBOLIC	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ABSTRACT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>
                <a:solidFill>
                  <a:srgbClr val="10253F"/>
                </a:solidFill>
              </a:rPr>
              <a:t> 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 b="1">
                <a:solidFill>
                  <a:srgbClr val="10253F"/>
                </a:solidFill>
              </a:rPr>
              <a:t>OBJECTS/SUBJECT REPRESENTATION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it-IT" sz="1600">
                <a:solidFill>
                  <a:srgbClr val="10253F"/>
                </a:solidFill>
              </a:rPr>
              <a:t> </a:t>
            </a:r>
            <a:r>
              <a:rPr lang="en-US" sz="1600">
                <a:solidFill>
                  <a:srgbClr val="10253F"/>
                </a:solidFill>
              </a:rPr>
              <a:t>DETAILED	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it-IT" sz="1600">
                <a:solidFill>
                  <a:srgbClr val="10253F"/>
                </a:solidFill>
              </a:rPr>
              <a:t> </a:t>
            </a:r>
            <a:r>
              <a:rPr lang="en-US" sz="1600">
                <a:solidFill>
                  <a:srgbClr val="10253F"/>
                </a:solidFill>
              </a:rPr>
              <a:t>SIMPLIFIED	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DISTORT AND DEFORMED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>
                <a:solidFill>
                  <a:srgbClr val="10253F"/>
                </a:solidFill>
              </a:rPr>
              <a:t> 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 b="1">
                <a:solidFill>
                  <a:srgbClr val="10253F"/>
                </a:solidFill>
              </a:rPr>
              <a:t>SPACE REPRESENTATION</a:t>
            </a:r>
            <a:endParaRPr lang="it-IT" sz="1600">
              <a:solidFill>
                <a:srgbClr val="10253F"/>
              </a:solidFill>
            </a:endParaRPr>
          </a:p>
          <a:p>
            <a:pPr>
              <a:buFont typeface="Wingdings" pitchFamily="2" charset="2"/>
              <a:buChar char="¨"/>
            </a:pPr>
            <a:r>
              <a:rPr lang="en-US" sz="1600">
                <a:solidFill>
                  <a:srgbClr val="10253F"/>
                </a:solidFill>
              </a:rPr>
              <a:t>USE OF THE PERSPECTIVE	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it-IT" sz="1600">
                <a:solidFill>
                  <a:srgbClr val="10253F"/>
                </a:solidFill>
              </a:rPr>
              <a:t> </a:t>
            </a:r>
            <a:r>
              <a:rPr lang="en-US" sz="1600">
                <a:solidFill>
                  <a:srgbClr val="10253F"/>
                </a:solidFill>
              </a:rPr>
              <a:t>SIMPLIFIED	      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DISTORT AND DEFORMED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>
                <a:solidFill>
                  <a:srgbClr val="10253F"/>
                </a:solidFill>
              </a:rPr>
              <a:t> 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en-US" sz="1600" b="1">
                <a:solidFill>
                  <a:srgbClr val="10253F"/>
                </a:solidFill>
              </a:rPr>
              <a:t>MOVEMENT REPRESENTATION</a:t>
            </a:r>
            <a:endParaRPr lang="it-IT" sz="1600">
              <a:solidFill>
                <a:srgbClr val="10253F"/>
              </a:solidFill>
            </a:endParaRPr>
          </a:p>
          <a:p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STATIC IMAGE	</a:t>
            </a:r>
            <a:r>
              <a:rPr lang="it-IT" sz="1600">
                <a:solidFill>
                  <a:srgbClr val="10253F"/>
                </a:solidFill>
                <a:sym typeface="Wingdings" pitchFamily="2" charset="2"/>
              </a:rPr>
              <a:t></a:t>
            </a:r>
            <a:r>
              <a:rPr lang="en-US" sz="1600">
                <a:solidFill>
                  <a:srgbClr val="10253F"/>
                </a:solidFill>
              </a:rPr>
              <a:t> DINAMYC IMAGE</a:t>
            </a:r>
            <a:endParaRPr lang="it-IT" sz="160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co\Scuola\2016-2017\Rassina\CLIL Rassina\Foto CLIL\20170513_114315.jpg"/>
          <p:cNvPicPr>
            <a:picLocks noChangeAspect="1" noChangeArrowheads="1"/>
          </p:cNvPicPr>
          <p:nvPr/>
        </p:nvPicPr>
        <p:blipFill>
          <a:blip r:embed="rId2" cstate="print"/>
          <a:srcRect l="6252" t="929" r="3323" b="3738"/>
          <a:stretch>
            <a:fillRect/>
          </a:stretch>
        </p:blipFill>
        <p:spPr bwMode="auto">
          <a:xfrm>
            <a:off x="250825" y="260350"/>
            <a:ext cx="45085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549275"/>
            <a:ext cx="8642350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ARTWORK ANALISYS (open answer)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SUBJECT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COLOUR'S USE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OBJECTS/SUBJECT REPRESENTATION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SPACE REPRESENTATION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MOVEMENT REPRESENTATION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co\Scuola\2016-2017\Rassina\CLIL Rassina\Foto CLIL\20170520_084230.jpg"/>
          <p:cNvPicPr>
            <a:picLocks noChangeAspect="1" noChangeArrowheads="1"/>
          </p:cNvPicPr>
          <p:nvPr/>
        </p:nvPicPr>
        <p:blipFill>
          <a:blip r:embed="rId2" cstate="print"/>
          <a:srcRect t="7468" r="3438" b="2625"/>
          <a:stretch>
            <a:fillRect/>
          </a:stretch>
        </p:blipFill>
        <p:spPr bwMode="auto">
          <a:xfrm>
            <a:off x="179388" y="404813"/>
            <a:ext cx="8640762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VALUTAZIONE DEL PROGETTO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SCHEDE </a:t>
            </a:r>
            <a:r>
              <a:rPr lang="it-IT" sz="20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RIFLESSIONE PER LO STUDENTE</a:t>
            </a:r>
          </a:p>
        </p:txBody>
      </p:sp>
      <p:pic>
        <p:nvPicPr>
          <p:cNvPr id="15363" name="Picture 2" descr="C:\Users\Marco\Scuola\2016-2017\Rassina\CLIL Rassina\CLIL arte Rassina 2016-2017 - sch valut studenti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37433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Marco\Scuola\2016-2017\Rassina\CLIL Rassina\CLIL arte Rassina 2016-2017 - sch valut studenti -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413"/>
            <a:ext cx="37369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RISULTATI CLASSE 3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(14 studenti)</a:t>
            </a:r>
            <a:endParaRPr lang="it-IT" sz="2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SCHEDE </a:t>
            </a:r>
            <a:r>
              <a:rPr lang="it-IT" sz="20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RIFLESSIONE PER LO STUDENTE - 2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971550" y="1125538"/>
          <a:ext cx="5927725" cy="2287143"/>
        </p:xfrm>
        <a:graphic>
          <a:graphicData uri="http://schemas.openxmlformats.org/drawingml/2006/table">
            <a:tbl>
              <a:tblPr/>
              <a:tblGrid>
                <a:gridCol w="3920490"/>
                <a:gridCol w="578485"/>
                <a:gridCol w="527685"/>
                <a:gridCol w="476250"/>
                <a:gridCol w="4248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****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Conosco i colori e gli stili nei vari periodi studiati quest'anno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descrivere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fare domande per chiede qual è il soggetto rappresentato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o quale sia lo stile o il periodo dell'opera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comprendere un testo semplice su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So dare suggerimenti sui colori da usare in un quadro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o sul loro significato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leggere un testo semplice che descrive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scrivere una frase semplice per descrivere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443" name="Grafico 1"/>
          <p:cNvPicPr>
            <a:picLocks noChangeArrowheads="1"/>
          </p:cNvPicPr>
          <p:nvPr/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971550" y="3627438"/>
            <a:ext cx="49053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RISULTATI CLASSE 3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t-IT" sz="2000" b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SCHEDE </a:t>
            </a:r>
            <a:r>
              <a:rPr lang="it-IT" sz="2000" b="1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RIFLESSIONE PER LO STUDENTE - 2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71550" y="1149350"/>
          <a:ext cx="5927725" cy="2287143"/>
        </p:xfrm>
        <a:graphic>
          <a:graphicData uri="http://schemas.openxmlformats.org/drawingml/2006/table">
            <a:tbl>
              <a:tblPr/>
              <a:tblGrid>
                <a:gridCol w="3920490"/>
                <a:gridCol w="578485"/>
                <a:gridCol w="527685"/>
                <a:gridCol w="476250"/>
                <a:gridCol w="42481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****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***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Conosco i colori e gli stili nei vari periodi studiati quest'anno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descrivere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fare domande per chiede qual è il soggetto rappresentato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o quale sia lo stile o il periodo dell'opera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comprendere un testo semplice su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dare suggerimenti sui colori da usare in un quadro 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o sul loro significato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leggere un testo semplice che descrive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Calibri"/>
                          <a:ea typeface="Calibri"/>
                          <a:cs typeface="Times New Roman"/>
                        </a:rPr>
                        <a:t>So scrivere una frase semplice per descrivere un'opera d'arte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67" name="Grafic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644900"/>
            <a:ext cx="48910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0825" y="1268413"/>
          <a:ext cx="8640960" cy="4820249"/>
        </p:xfrm>
        <a:graphic>
          <a:graphicData uri="http://schemas.openxmlformats.org/drawingml/2006/table">
            <a:tbl>
              <a:tblPr/>
              <a:tblGrid>
                <a:gridCol w="2160240"/>
                <a:gridCol w="2160240"/>
                <a:gridCol w="2160240"/>
                <a:gridCol w="2160240"/>
              </a:tblGrid>
              <a:tr h="2880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CS PLANNING GRID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10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CONTENT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COGNITION</a:t>
                      </a:r>
                      <a:endParaRPr lang="it-IT" sz="12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CULTURE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COMMUNICATION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527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58775" indent="-182563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58775" lvl="0" indent="-182563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make a review of the most important artists and artworks studied during the year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58775" lvl="0" indent="-182563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read and understand a text with personal information about a painter’s style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58775" lvl="0" indent="-182563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understand oral information about paintings and painters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58775" lvl="0" indent="-182563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complete diagram and answer to simple questions about paintings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58775" lvl="0" indent="-182563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acquire a simple but specific </a:t>
                      </a:r>
                      <a:r>
                        <a:rPr lang="en-GB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language</a:t>
                      </a:r>
                    </a:p>
                    <a:p>
                      <a:pPr marL="358775" lvl="0" indent="-182563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5113" indent="-173038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5113" lvl="0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</a:t>
                      </a:r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recognize the elements of the visual language</a:t>
                      </a:r>
                      <a:endParaRPr lang="it-IT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5113" lvl="0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understand the differences between the colours</a:t>
                      </a:r>
                      <a:endParaRPr lang="it-IT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5113" lvl="0" indent="-173038"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be able to classify the colours and understand the role of a colour in a painting</a:t>
                      </a:r>
                      <a:endParaRPr lang="it-IT" sz="12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understand the subject of a painting or an image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place temporally an artwork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 algn="just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be able to do a simple analysis of a painting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acquire a simple but specific language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know the most important cultural and artistic cities of the 20th century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180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GB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realize an oral and simple presentation of a painting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describe the subject of a paintings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improve the  communication skills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apply art vocabulary and artistic concepts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66700" lvl="0" indent="-1809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 be able to understand the English tagline of an exhibition</a:t>
                      </a:r>
                      <a:endParaRPr lang="it-IT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653" marR="44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93" name="AutoShape 3"/>
          <p:cNvCxnSpPr>
            <a:cxnSpLocks noChangeShapeType="1"/>
          </p:cNvCxnSpPr>
          <p:nvPr/>
        </p:nvCxnSpPr>
        <p:spPr bwMode="auto">
          <a:xfrm>
            <a:off x="6086475" y="1700213"/>
            <a:ext cx="5032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94" name="AutoShape 2"/>
          <p:cNvCxnSpPr>
            <a:cxnSpLocks noChangeShapeType="1"/>
          </p:cNvCxnSpPr>
          <p:nvPr/>
        </p:nvCxnSpPr>
        <p:spPr bwMode="auto">
          <a:xfrm>
            <a:off x="1004888" y="2060575"/>
            <a:ext cx="6994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095" name="AutoShape 1"/>
          <p:cNvCxnSpPr>
            <a:cxnSpLocks noChangeShapeType="1"/>
          </p:cNvCxnSpPr>
          <p:nvPr/>
        </p:nvCxnSpPr>
        <p:spPr bwMode="auto">
          <a:xfrm>
            <a:off x="3295650" y="2205038"/>
            <a:ext cx="4660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" name="CasellaDiTesto 6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PROGETTAZIONE DIDATTICA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4CS PLANNING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ª LEZIONE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 TO CLIL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268413"/>
            <a:ext cx="8642350" cy="284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INTRODUCTION TO A SIMPLE ANALYSIS OF A PAINTING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author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movement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period</a:t>
            </a: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elements of a visual lecture of the image</a:t>
            </a: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Discussion with the students based on the “question and answer” layout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ª LEZIONE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COLOURS OF THE PAINTINGS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268413"/>
            <a:ext cx="8642350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Review of the theory of colour (primary, secondary, tertiary, warm and cold colours, analogous and complementary )and their use in a painting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Visual analysis of: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Monet C.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GB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Ninfee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Van Gogh V.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Terrazza del caffè la sera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Gauguin P.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Cristo </a:t>
            </a:r>
            <a:r>
              <a:rPr lang="en-GB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giallo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2" descr="C:\Users\Marco\Scuola\2016-2017\Rassina\CLIL Rassina\ColorTheory_Screen_White.jpg"/>
          <p:cNvPicPr>
            <a:picLocks noChangeAspect="1" noChangeArrowheads="1"/>
          </p:cNvPicPr>
          <p:nvPr/>
        </p:nvPicPr>
        <p:blipFill>
          <a:blip r:embed="rId2" cstate="print"/>
          <a:srcRect l="926" t="38547" r="71280" b="29955"/>
          <a:stretch>
            <a:fillRect/>
          </a:stretch>
        </p:blipFill>
        <p:spPr bwMode="auto">
          <a:xfrm>
            <a:off x="2962275" y="3644900"/>
            <a:ext cx="3338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Marco\Scuola\Didattica\Materiali per lezioni-presentazioni\Post-neo impressionismo\Gauguin\Cristo-giallo-Paul-Gauguin-1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429000"/>
            <a:ext cx="22590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Users\Marco\Scuola\2016-2017\Rassina\CLIL Rassina\colour-theory-colour-wh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644900"/>
            <a:ext cx="25542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Marco\Scuola\2016-2017\Rassina\CLIL Rassina\CLIL arte Rassina 2016-2017 - teoria colo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6085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ª LEZIONE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 OF ART IN ENGLISH AS “REVISION”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268413"/>
            <a:ext cx="864235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MODERN AND CONTEMPORARY ART HISTORY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MOVEMENT’S GLOSSARY AND TERMS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Abstract Art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art in which there is no subject; the art is made up of only shapes and colours.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Cubism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an art form developed by Pablo Picasso and Georges Braque; in cubism the artist would break up the subject into pieces and then rebuild it from different angles.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[...]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 Painting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 type of painting that used subjects from history.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Impressionism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 major art movement in Paris, France from the 1860s. A group of artists rebelled against the established art society and began to paint trying to capture the light and colour of the present moment. They became known as Impressionists.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Neoclassicism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 serious approach to art and architecture where classical models from the Greeks and the Romans were used.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[...]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Salon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the official art exhibition taking place each year in France.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Surrealism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art that tries to capture the thoughts of the subconscious mind and dreams.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[...]</a:t>
            </a:r>
            <a:endParaRPr lang="it-IT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co\Scuola\2016-2017\Rassina\CLIL Rassina\Foto CLIL\20170506_095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75297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25" y="260350"/>
            <a:ext cx="8642350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ª LEZIONE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 OF ART IN ENGLISH AS “REVISION”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0825" y="1268413"/>
            <a:ext cx="8642350" cy="4689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ARTWORK INFORMATION CARDS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Filling in the data about some important artwork</a:t>
            </a: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multiple choice</a:t>
            </a: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open answer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David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J.L.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Morte di Marat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Géricault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T.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zattera della Medusa</a:t>
            </a: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Goya F.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Fucilazioni del 3 maggio 1808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Gauguin P.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Cristo giallo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Gauguin P.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visione dopo il sermone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Van Gogh V. 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Campo di grano con volo di corvi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Matisse H.</a:t>
            </a:r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it-IT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danza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Immagine 1" descr="28 04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013" y="4271963"/>
            <a:ext cx="30607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magine 1" descr="24 055(24 055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1268413"/>
            <a:ext cx="20939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0825" y="549275"/>
            <a:ext cx="8642350" cy="340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ARTWORK GENERAL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AUTHOR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DATE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STYLE OR ART MOVEMENT</a:t>
            </a:r>
            <a:endParaRPr lang="it-IT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GENRE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TECHNIQUE AND MATERIAL</a:t>
            </a:r>
          </a:p>
          <a:p>
            <a:pPr marL="266700" indent="-180975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GALLERY OR PLACE</a:t>
            </a:r>
          </a:p>
          <a:p>
            <a:pPr marL="266700" indent="-1809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Users\Marco\Scuola\2016-2017\Rassina\CLIL Rassina\Foto CLIL\20170513_114336.jpg"/>
          <p:cNvPicPr>
            <a:picLocks noChangeAspect="1" noChangeArrowheads="1"/>
          </p:cNvPicPr>
          <p:nvPr/>
        </p:nvPicPr>
        <p:blipFill>
          <a:blip r:embed="rId2" cstate="print"/>
          <a:srcRect l="8334" t="6252" r="8324" b="7491"/>
          <a:stretch>
            <a:fillRect/>
          </a:stretch>
        </p:blipFill>
        <p:spPr bwMode="auto">
          <a:xfrm>
            <a:off x="4572000" y="1268413"/>
            <a:ext cx="36528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723</Words>
  <Application>Microsoft Office PowerPoint</Application>
  <PresentationFormat>Presentazione su schermo (4:3)</PresentationFormat>
  <Paragraphs>212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Times New Roman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Flora Nardone</cp:lastModifiedBy>
  <cp:revision>19</cp:revision>
  <dcterms:created xsi:type="dcterms:W3CDTF">2017-06-01T09:51:54Z</dcterms:created>
  <dcterms:modified xsi:type="dcterms:W3CDTF">2017-07-02T15:32:28Z</dcterms:modified>
</cp:coreProperties>
</file>